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83" r:id="rId4"/>
    <p:sldId id="266" r:id="rId5"/>
    <p:sldId id="267" r:id="rId6"/>
    <p:sldId id="268" r:id="rId7"/>
    <p:sldId id="269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81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184D5E-E1AC-4BC3-BD69-71A3A7B107EC}" v="334" dt="2021-10-28T20:03:50.422"/>
    <p1510:client id="{9F14FC1A-3DEF-4E57-AF7D-B26932D4BA27}" v="186" dt="2021-10-27T16:58:01.007"/>
    <p1510:client id="{D6539A4F-FE3B-45EA-BE1D-F7435E9E728D}" v="198" dt="2021-10-26T17:24:22.764"/>
    <p1510:client id="{E5D3FA5F-9103-462E-A39D-36633493813F}" v="111" dt="2021-10-25T18:55:50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7" d="100"/>
          <a:sy n="67" d="100"/>
        </p:scale>
        <p:origin x="4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7ED2DE-61EA-4451-9CD7-104D09D661D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E15365-85FE-4539-AEAB-FDB7D22E9C96}">
      <dgm:prSet/>
      <dgm:spPr/>
      <dgm:t>
        <a:bodyPr/>
        <a:lstStyle/>
        <a:p>
          <a:r>
            <a:rPr lang="pl-PL" b="1" dirty="0">
              <a:latin typeface="Arial"/>
              <a:cs typeface="Arial"/>
            </a:rPr>
            <a:t>W</a:t>
          </a:r>
          <a:r>
            <a:rPr lang="pl-PL" b="0" dirty="0">
              <a:latin typeface="Arial"/>
              <a:cs typeface="Arial"/>
            </a:rPr>
            <a:t>ładze komunistyczne jeszcze 12 grudnia przed północą rozpoczęły zatrzymywanie działaczy opozycji i "Solidarności". W ciągu kilku dni w 49 ośrodkach internowania umieszczono około 5 tys. osób. W ogromnej operacji policyjno-wojskowej użyto w sumie 70 tys. żołnierzy, 30 tys. milicjantów, 1750 czołgów, 1900 wozów bojowych i 9 tys. samochodów.</a:t>
          </a:r>
          <a:endParaRPr lang="en-US" b="0" dirty="0">
            <a:latin typeface="Arial"/>
            <a:cs typeface="Arial"/>
          </a:endParaRPr>
        </a:p>
      </dgm:t>
    </dgm:pt>
    <dgm:pt modelId="{AC48D178-7F3E-4BFB-A13B-BB9D1C228310}" type="parTrans" cxnId="{F88777EF-487A-4860-B4D3-525B54BBAA00}">
      <dgm:prSet/>
      <dgm:spPr/>
      <dgm:t>
        <a:bodyPr/>
        <a:lstStyle/>
        <a:p>
          <a:endParaRPr lang="en-US"/>
        </a:p>
      </dgm:t>
    </dgm:pt>
    <dgm:pt modelId="{F02534A4-205D-4DEC-A55D-D1D53BCDC482}" type="sibTrans" cxnId="{F88777EF-487A-4860-B4D3-525B54BBAA00}">
      <dgm:prSet/>
      <dgm:spPr/>
      <dgm:t>
        <a:bodyPr/>
        <a:lstStyle/>
        <a:p>
          <a:endParaRPr lang="en-US"/>
        </a:p>
      </dgm:t>
    </dgm:pt>
    <dgm:pt modelId="{1178FCC1-9A5C-4222-8DA2-A839ECD48B93}">
      <dgm:prSet/>
      <dgm:spPr/>
      <dgm:t>
        <a:bodyPr/>
        <a:lstStyle/>
        <a:p>
          <a:endParaRPr lang="en-US" b="0" dirty="0">
            <a:latin typeface="Arial"/>
            <a:cs typeface="Arial"/>
          </a:endParaRPr>
        </a:p>
      </dgm:t>
    </dgm:pt>
    <dgm:pt modelId="{2B0773C1-649B-49C0-8B08-8B016F200F35}" type="parTrans" cxnId="{5B0F093C-3C22-47D2-9E04-A02AC83F16A1}">
      <dgm:prSet/>
      <dgm:spPr/>
      <dgm:t>
        <a:bodyPr/>
        <a:lstStyle/>
        <a:p>
          <a:endParaRPr lang="en-US"/>
        </a:p>
      </dgm:t>
    </dgm:pt>
    <dgm:pt modelId="{579D02CC-BEAF-48B8-97AB-639282575E62}" type="sibTrans" cxnId="{5B0F093C-3C22-47D2-9E04-A02AC83F16A1}">
      <dgm:prSet/>
      <dgm:spPr/>
      <dgm:t>
        <a:bodyPr/>
        <a:lstStyle/>
        <a:p>
          <a:endParaRPr lang="en-US"/>
        </a:p>
      </dgm:t>
    </dgm:pt>
    <dgm:pt modelId="{816DD593-690F-49C5-8BA4-944D176D7315}" type="pres">
      <dgm:prSet presAssocID="{F07ED2DE-61EA-4451-9CD7-104D09D661D1}" presName="vert0" presStyleCnt="0">
        <dgm:presLayoutVars>
          <dgm:dir/>
          <dgm:animOne val="branch"/>
          <dgm:animLvl val="lvl"/>
        </dgm:presLayoutVars>
      </dgm:prSet>
      <dgm:spPr/>
    </dgm:pt>
    <dgm:pt modelId="{23C2BD77-55C6-4FEC-942F-E5DD099FF26A}" type="pres">
      <dgm:prSet presAssocID="{D1E15365-85FE-4539-AEAB-FDB7D22E9C96}" presName="thickLine" presStyleLbl="alignNode1" presStyleIdx="0" presStyleCnt="2"/>
      <dgm:spPr/>
    </dgm:pt>
    <dgm:pt modelId="{DB58338B-2880-4BE9-BEF9-03BFBAB31DDC}" type="pres">
      <dgm:prSet presAssocID="{D1E15365-85FE-4539-AEAB-FDB7D22E9C96}" presName="horz1" presStyleCnt="0"/>
      <dgm:spPr/>
    </dgm:pt>
    <dgm:pt modelId="{20A69E3F-24AF-4B3F-855A-30A59734B12E}" type="pres">
      <dgm:prSet presAssocID="{D1E15365-85FE-4539-AEAB-FDB7D22E9C96}" presName="tx1" presStyleLbl="revTx" presStyleIdx="0" presStyleCnt="2" custScaleY="200000"/>
      <dgm:spPr/>
    </dgm:pt>
    <dgm:pt modelId="{CBFE3EBC-4029-4426-845C-9258B6F380ED}" type="pres">
      <dgm:prSet presAssocID="{D1E15365-85FE-4539-AEAB-FDB7D22E9C96}" presName="vert1" presStyleCnt="0"/>
      <dgm:spPr/>
    </dgm:pt>
    <dgm:pt modelId="{5E8A9079-E098-4AC0-89A8-369ADBE85821}" type="pres">
      <dgm:prSet presAssocID="{1178FCC1-9A5C-4222-8DA2-A839ECD48B93}" presName="thickLine" presStyleLbl="alignNode1" presStyleIdx="1" presStyleCnt="2"/>
      <dgm:spPr/>
    </dgm:pt>
    <dgm:pt modelId="{FB3D2E4E-457E-4CC7-9AD7-8FB024E82F75}" type="pres">
      <dgm:prSet presAssocID="{1178FCC1-9A5C-4222-8DA2-A839ECD48B93}" presName="horz1" presStyleCnt="0"/>
      <dgm:spPr/>
    </dgm:pt>
    <dgm:pt modelId="{9D23420A-CE01-4605-891F-11FFE97EA6A8}" type="pres">
      <dgm:prSet presAssocID="{1178FCC1-9A5C-4222-8DA2-A839ECD48B93}" presName="tx1" presStyleLbl="revTx" presStyleIdx="1" presStyleCnt="2"/>
      <dgm:spPr/>
    </dgm:pt>
    <dgm:pt modelId="{448EC15A-F270-4D16-8556-3144CCA132AD}" type="pres">
      <dgm:prSet presAssocID="{1178FCC1-9A5C-4222-8DA2-A839ECD48B93}" presName="vert1" presStyleCnt="0"/>
      <dgm:spPr/>
    </dgm:pt>
  </dgm:ptLst>
  <dgm:cxnLst>
    <dgm:cxn modelId="{1CEC7920-C9EC-42EC-9963-3B43C1A2D0C7}" type="presOf" srcId="{F07ED2DE-61EA-4451-9CD7-104D09D661D1}" destId="{816DD593-690F-49C5-8BA4-944D176D7315}" srcOrd="0" destOrd="0" presId="urn:microsoft.com/office/officeart/2008/layout/LinedList"/>
    <dgm:cxn modelId="{5B0F093C-3C22-47D2-9E04-A02AC83F16A1}" srcId="{F07ED2DE-61EA-4451-9CD7-104D09D661D1}" destId="{1178FCC1-9A5C-4222-8DA2-A839ECD48B93}" srcOrd="1" destOrd="0" parTransId="{2B0773C1-649B-49C0-8B08-8B016F200F35}" sibTransId="{579D02CC-BEAF-48B8-97AB-639282575E62}"/>
    <dgm:cxn modelId="{1F89737C-3696-403C-A242-A3A1231B7125}" type="presOf" srcId="{D1E15365-85FE-4539-AEAB-FDB7D22E9C96}" destId="{20A69E3F-24AF-4B3F-855A-30A59734B12E}" srcOrd="0" destOrd="0" presId="urn:microsoft.com/office/officeart/2008/layout/LinedList"/>
    <dgm:cxn modelId="{EF72AEE6-F827-472C-932B-5749447BA31D}" type="presOf" srcId="{1178FCC1-9A5C-4222-8DA2-A839ECD48B93}" destId="{9D23420A-CE01-4605-891F-11FFE97EA6A8}" srcOrd="0" destOrd="0" presId="urn:microsoft.com/office/officeart/2008/layout/LinedList"/>
    <dgm:cxn modelId="{F88777EF-487A-4860-B4D3-525B54BBAA00}" srcId="{F07ED2DE-61EA-4451-9CD7-104D09D661D1}" destId="{D1E15365-85FE-4539-AEAB-FDB7D22E9C96}" srcOrd="0" destOrd="0" parTransId="{AC48D178-7F3E-4BFB-A13B-BB9D1C228310}" sibTransId="{F02534A4-205D-4DEC-A55D-D1D53BCDC482}"/>
    <dgm:cxn modelId="{DFE35893-AC6B-4B56-871E-FF1D8FF80539}" type="presParOf" srcId="{816DD593-690F-49C5-8BA4-944D176D7315}" destId="{23C2BD77-55C6-4FEC-942F-E5DD099FF26A}" srcOrd="0" destOrd="0" presId="urn:microsoft.com/office/officeart/2008/layout/LinedList"/>
    <dgm:cxn modelId="{80D16E07-8637-4DDB-885A-487A471A8E68}" type="presParOf" srcId="{816DD593-690F-49C5-8BA4-944D176D7315}" destId="{DB58338B-2880-4BE9-BEF9-03BFBAB31DDC}" srcOrd="1" destOrd="0" presId="urn:microsoft.com/office/officeart/2008/layout/LinedList"/>
    <dgm:cxn modelId="{BDB5D0C6-2A47-48C3-94D3-8118A9CC8A03}" type="presParOf" srcId="{DB58338B-2880-4BE9-BEF9-03BFBAB31DDC}" destId="{20A69E3F-24AF-4B3F-855A-30A59734B12E}" srcOrd="0" destOrd="0" presId="urn:microsoft.com/office/officeart/2008/layout/LinedList"/>
    <dgm:cxn modelId="{920BB6D0-24AB-4D10-8BFB-094233395CC5}" type="presParOf" srcId="{DB58338B-2880-4BE9-BEF9-03BFBAB31DDC}" destId="{CBFE3EBC-4029-4426-845C-9258B6F380ED}" srcOrd="1" destOrd="0" presId="urn:microsoft.com/office/officeart/2008/layout/LinedList"/>
    <dgm:cxn modelId="{39452C30-07BE-4A9F-9BEF-108117EE0E9A}" type="presParOf" srcId="{816DD593-690F-49C5-8BA4-944D176D7315}" destId="{5E8A9079-E098-4AC0-89A8-369ADBE85821}" srcOrd="2" destOrd="0" presId="urn:microsoft.com/office/officeart/2008/layout/LinedList"/>
    <dgm:cxn modelId="{9B596E65-D4F1-424A-92A6-C3D4F1D16CEB}" type="presParOf" srcId="{816DD593-690F-49C5-8BA4-944D176D7315}" destId="{FB3D2E4E-457E-4CC7-9AD7-8FB024E82F75}" srcOrd="3" destOrd="0" presId="urn:microsoft.com/office/officeart/2008/layout/LinedList"/>
    <dgm:cxn modelId="{E32EFAFC-E54D-4F69-AED6-9B2D6E4E56D0}" type="presParOf" srcId="{FB3D2E4E-457E-4CC7-9AD7-8FB024E82F75}" destId="{9D23420A-CE01-4605-891F-11FFE97EA6A8}" srcOrd="0" destOrd="0" presId="urn:microsoft.com/office/officeart/2008/layout/LinedList"/>
    <dgm:cxn modelId="{5B13C49D-071B-4064-99FB-9EDFA6C535A1}" type="presParOf" srcId="{FB3D2E4E-457E-4CC7-9AD7-8FB024E82F75}" destId="{448EC15A-F270-4D16-8556-3144CCA132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2BD77-55C6-4FEC-942F-E5DD099FF26A}">
      <dsp:nvSpPr>
        <dsp:cNvPr id="0" name=""/>
        <dsp:cNvSpPr/>
      </dsp:nvSpPr>
      <dsp:spPr>
        <a:xfrm>
          <a:off x="0" y="2262"/>
          <a:ext cx="56484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69E3F-24AF-4B3F-855A-30A59734B12E}">
      <dsp:nvSpPr>
        <dsp:cNvPr id="0" name=""/>
        <dsp:cNvSpPr/>
      </dsp:nvSpPr>
      <dsp:spPr>
        <a:xfrm>
          <a:off x="0" y="2262"/>
          <a:ext cx="5642957" cy="3086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latin typeface="Arial"/>
              <a:cs typeface="Arial"/>
            </a:rPr>
            <a:t>W</a:t>
          </a:r>
          <a:r>
            <a:rPr lang="pl-PL" sz="2200" b="0" kern="1200" dirty="0">
              <a:latin typeface="Arial"/>
              <a:cs typeface="Arial"/>
            </a:rPr>
            <a:t>ładze komunistyczne jeszcze 12 grudnia przed północą rozpoczęły zatrzymywanie działaczy opozycji i "Solidarności". W ciągu kilku dni w 49 ośrodkach internowania umieszczono około 5 tys. osób. W ogromnej operacji policyjno-wojskowej użyto w sumie 70 tys. żołnierzy, 30 tys. milicjantów, 1750 czołgów, 1900 wozów bojowych i 9 tys. samochodów.</a:t>
          </a:r>
          <a:endParaRPr lang="en-US" sz="2200" b="0" kern="1200" dirty="0">
            <a:latin typeface="Arial"/>
            <a:cs typeface="Arial"/>
          </a:endParaRPr>
        </a:p>
      </dsp:txBody>
      <dsp:txXfrm>
        <a:off x="0" y="2262"/>
        <a:ext cx="5642957" cy="3086012"/>
      </dsp:txXfrm>
    </dsp:sp>
    <dsp:sp modelId="{5E8A9079-E098-4AC0-89A8-369ADBE85821}">
      <dsp:nvSpPr>
        <dsp:cNvPr id="0" name=""/>
        <dsp:cNvSpPr/>
      </dsp:nvSpPr>
      <dsp:spPr>
        <a:xfrm>
          <a:off x="0" y="3088274"/>
          <a:ext cx="56484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3420A-CE01-4605-891F-11FFE97EA6A8}">
      <dsp:nvSpPr>
        <dsp:cNvPr id="0" name=""/>
        <dsp:cNvSpPr/>
      </dsp:nvSpPr>
      <dsp:spPr>
        <a:xfrm>
          <a:off x="0" y="3088274"/>
          <a:ext cx="5648474" cy="1543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0" kern="1200" dirty="0">
            <a:latin typeface="Arial"/>
            <a:cs typeface="Arial"/>
          </a:endParaRPr>
        </a:p>
      </dsp:txBody>
      <dsp:txXfrm>
        <a:off x="0" y="3088274"/>
        <a:ext cx="5648474" cy="1543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28.10.2021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28.10.2021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28.10.2021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28.10.2021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to.czestochowaonline.pl/czestochowa-stan-wojenny.php" TargetMode="External"/><Relationship Id="rId2" Type="http://schemas.openxmlformats.org/officeDocument/2006/relationships/hyperlink" Target="https://czestochowskie24.pl/czestochowa/39-rocznica-wprowadzenia-stanu-wojenneg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zestochowa.wyborcza.pl/czestochowa/7,48725,603135.html" TargetMode="External"/><Relationship Id="rId5" Type="http://schemas.openxmlformats.org/officeDocument/2006/relationships/hyperlink" Target="https://www.foto.czestochowaonline.pl/czestochowa-stan-wojenny2.php" TargetMode="External"/><Relationship Id="rId4" Type="http://schemas.openxmlformats.org/officeDocument/2006/relationships/hyperlink" Target="https://m.niedziela.pl/artykul/103339/nd/Stan-wojenny-w-Czestochowi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C6777B5-64F4-4200-B099-34168B69F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CAD77105-9FC7-4C34-BA7B-0910A51F5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11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25" name="Rectangle 41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8350" cy="6038850"/>
          </a:xfrm>
          <a:custGeom>
            <a:avLst/>
            <a:gdLst>
              <a:gd name="connsiteX0" fmla="*/ 0 w 12192000"/>
              <a:gd name="connsiteY0" fmla="*/ 0 h 5835650"/>
              <a:gd name="connsiteX1" fmla="*/ 12192000 w 12192000"/>
              <a:gd name="connsiteY1" fmla="*/ 0 h 5835650"/>
              <a:gd name="connsiteX2" fmla="*/ 12192000 w 12192000"/>
              <a:gd name="connsiteY2" fmla="*/ 5835650 h 5835650"/>
              <a:gd name="connsiteX3" fmla="*/ 0 w 12192000"/>
              <a:gd name="connsiteY3" fmla="*/ 5835650 h 5835650"/>
              <a:gd name="connsiteX4" fmla="*/ 0 w 12192000"/>
              <a:gd name="connsiteY4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0 w 12198350"/>
              <a:gd name="connsiteY4" fmla="*/ 5835650 h 5835650"/>
              <a:gd name="connsiteX5" fmla="*/ 0 w 12198350"/>
              <a:gd name="connsiteY5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0 w 12198350"/>
              <a:gd name="connsiteY5" fmla="*/ 5835650 h 5835650"/>
              <a:gd name="connsiteX6" fmla="*/ 0 w 12198350"/>
              <a:gd name="connsiteY6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822450 w 12198350"/>
              <a:gd name="connsiteY5" fmla="*/ 58293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727200 w 12198350"/>
              <a:gd name="connsiteY5" fmla="*/ 54864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3854450 w 12198350"/>
              <a:gd name="connsiteY5" fmla="*/ 5695950 h 5835650"/>
              <a:gd name="connsiteX6" fmla="*/ 1727200 w 12198350"/>
              <a:gd name="connsiteY6" fmla="*/ 5486400 h 5835650"/>
              <a:gd name="connsiteX7" fmla="*/ 0 w 12198350"/>
              <a:gd name="connsiteY7" fmla="*/ 5835650 h 5835650"/>
              <a:gd name="connsiteX8" fmla="*/ 0 w 12198350"/>
              <a:gd name="connsiteY8" fmla="*/ 0 h 5835650"/>
              <a:gd name="connsiteX0" fmla="*/ 0 w 12198350"/>
              <a:gd name="connsiteY0" fmla="*/ 0 h 5842000"/>
              <a:gd name="connsiteX1" fmla="*/ 12192000 w 12198350"/>
              <a:gd name="connsiteY1" fmla="*/ 0 h 5842000"/>
              <a:gd name="connsiteX2" fmla="*/ 12198350 w 12198350"/>
              <a:gd name="connsiteY2" fmla="*/ 3505200 h 5842000"/>
              <a:gd name="connsiteX3" fmla="*/ 12192000 w 12198350"/>
              <a:gd name="connsiteY3" fmla="*/ 5835650 h 5842000"/>
              <a:gd name="connsiteX4" fmla="*/ 5060950 w 12198350"/>
              <a:gd name="connsiteY4" fmla="*/ 5835650 h 5842000"/>
              <a:gd name="connsiteX5" fmla="*/ 3663950 w 12198350"/>
              <a:gd name="connsiteY5" fmla="*/ 5842000 h 5842000"/>
              <a:gd name="connsiteX6" fmla="*/ 1727200 w 12198350"/>
              <a:gd name="connsiteY6" fmla="*/ 5486400 h 5842000"/>
              <a:gd name="connsiteX7" fmla="*/ 0 w 12198350"/>
              <a:gd name="connsiteY7" fmla="*/ 5835650 h 5842000"/>
              <a:gd name="connsiteX8" fmla="*/ 0 w 12198350"/>
              <a:gd name="connsiteY8" fmla="*/ 0 h 584200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4883150 w 12198350"/>
              <a:gd name="connsiteY4" fmla="*/ 5924550 h 5924550"/>
              <a:gd name="connsiteX5" fmla="*/ 3663950 w 12198350"/>
              <a:gd name="connsiteY5" fmla="*/ 5842000 h 5924550"/>
              <a:gd name="connsiteX6" fmla="*/ 1727200 w 12198350"/>
              <a:gd name="connsiteY6" fmla="*/ 5486400 h 5924550"/>
              <a:gd name="connsiteX7" fmla="*/ 0 w 12198350"/>
              <a:gd name="connsiteY7" fmla="*/ 5835650 h 5924550"/>
              <a:gd name="connsiteX8" fmla="*/ 0 w 12198350"/>
              <a:gd name="connsiteY8" fmla="*/ 0 h 592455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8318500 w 12198350"/>
              <a:gd name="connsiteY4" fmla="*/ 5867400 h 5924550"/>
              <a:gd name="connsiteX5" fmla="*/ 4883150 w 12198350"/>
              <a:gd name="connsiteY5" fmla="*/ 5924550 h 5924550"/>
              <a:gd name="connsiteX6" fmla="*/ 3663950 w 12198350"/>
              <a:gd name="connsiteY6" fmla="*/ 5842000 h 5924550"/>
              <a:gd name="connsiteX7" fmla="*/ 1727200 w 12198350"/>
              <a:gd name="connsiteY7" fmla="*/ 5486400 h 5924550"/>
              <a:gd name="connsiteX8" fmla="*/ 0 w 12198350"/>
              <a:gd name="connsiteY8" fmla="*/ 5835650 h 5924550"/>
              <a:gd name="connsiteX9" fmla="*/ 0 w 12198350"/>
              <a:gd name="connsiteY9" fmla="*/ 0 h 59245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9766300 w 12198350"/>
              <a:gd name="connsiteY4" fmla="*/ 59245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25525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8813800 w 12198350"/>
              <a:gd name="connsiteY3" fmla="*/ 57467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623550 w 12198350"/>
              <a:gd name="connsiteY3" fmla="*/ 48006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18540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766550 w 12198350"/>
              <a:gd name="connsiteY3" fmla="*/ 410845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8350" h="6038850">
                <a:moveTo>
                  <a:pt x="0" y="0"/>
                </a:moveTo>
                <a:lnTo>
                  <a:pt x="12192000" y="0"/>
                </a:lnTo>
                <a:cubicBezTo>
                  <a:pt x="12194117" y="1168400"/>
                  <a:pt x="12196233" y="2336800"/>
                  <a:pt x="12198350" y="3505200"/>
                </a:cubicBezTo>
                <a:cubicBezTo>
                  <a:pt x="11828992" y="3872442"/>
                  <a:pt x="11606741" y="4015317"/>
                  <a:pt x="11341100" y="4267200"/>
                </a:cubicBezTo>
                <a:cubicBezTo>
                  <a:pt x="11005609" y="4512733"/>
                  <a:pt x="10677525" y="4705350"/>
                  <a:pt x="10185400" y="4978400"/>
                </a:cubicBezTo>
                <a:cubicBezTo>
                  <a:pt x="9693275" y="5251450"/>
                  <a:pt x="9381067" y="5540375"/>
                  <a:pt x="8813800" y="5746750"/>
                </a:cubicBezTo>
                <a:lnTo>
                  <a:pt x="7219950" y="6038850"/>
                </a:lnTo>
                <a:lnTo>
                  <a:pt x="4883150" y="5924550"/>
                </a:lnTo>
                <a:lnTo>
                  <a:pt x="3663950" y="5842000"/>
                </a:lnTo>
                <a:lnTo>
                  <a:pt x="1727200" y="5486400"/>
                </a:lnTo>
                <a:lnTo>
                  <a:pt x="0" y="58356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0000">
                  <a:alpha val="60000"/>
                </a:srgbClr>
              </a:gs>
              <a:gs pos="100000">
                <a:srgbClr val="000000">
                  <a:alpha val="0"/>
                </a:srgbClr>
              </a:gs>
              <a:gs pos="68000">
                <a:srgbClr val="000000">
                  <a:alpha val="4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62614" y="860481"/>
            <a:ext cx="9196000" cy="2308324"/>
          </a:xfrm>
        </p:spPr>
        <p:txBody>
          <a:bodyPr>
            <a:noAutofit/>
          </a:bodyPr>
          <a:lstStyle/>
          <a:p>
            <a:pPr algn="l"/>
            <a:r>
              <a:rPr lang="pl-PL" sz="7200" b="1" dirty="0">
                <a:solidFill>
                  <a:srgbClr val="FFFFFF"/>
                </a:solidFill>
                <a:latin typeface="Georgia"/>
                <a:ea typeface="+mj-lt"/>
                <a:cs typeface="+mj-lt"/>
              </a:rPr>
              <a:t>      Stan</a:t>
            </a:r>
            <a:r>
              <a:rPr lang="pl-PL" sz="8800" b="1" dirty="0">
                <a:solidFill>
                  <a:srgbClr val="FFFFFF"/>
                </a:solidFill>
                <a:latin typeface="Georgia"/>
                <a:ea typeface="+mj-lt"/>
                <a:cs typeface="+mj-lt"/>
              </a:rPr>
              <a:t> </a:t>
            </a:r>
            <a:br>
              <a:rPr lang="pl-PL" sz="8800" b="1" dirty="0">
                <a:solidFill>
                  <a:srgbClr val="FFFFFF"/>
                </a:solidFill>
                <a:latin typeface="Georgia"/>
                <a:ea typeface="+mj-lt"/>
                <a:cs typeface="+mj-lt"/>
              </a:rPr>
            </a:br>
            <a:r>
              <a:rPr lang="pl-PL" sz="9600" b="1" dirty="0">
                <a:solidFill>
                  <a:srgbClr val="FFFFFF"/>
                </a:solidFill>
                <a:latin typeface="Georgia"/>
                <a:ea typeface="+mj-lt"/>
                <a:cs typeface="+mj-lt"/>
              </a:rPr>
              <a:t>wojenny</a:t>
            </a:r>
            <a:endParaRPr lang="pl-PL" sz="9600" b="1" dirty="0">
              <a:solidFill>
                <a:srgbClr val="FFFFFF"/>
              </a:solidFill>
              <a:latin typeface="Georgi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zewnętrzne, biały, stare&#10;&#10;Opis wygenerowany automatycznie">
            <a:extLst>
              <a:ext uri="{FF2B5EF4-FFF2-40B4-BE49-F238E27FC236}">
                <a16:creationId xmlns:a16="http://schemas.microsoft.com/office/drawing/2014/main" id="{EAB0FD1B-FB39-46D5-B2A3-9F01A6C46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952F49-F378-4D37-9F73-BC7937C5B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4537" y="1477055"/>
            <a:ext cx="3822189" cy="37427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1800" b="1" dirty="0">
                <a:ea typeface="+mn-lt"/>
                <a:cs typeface="+mn-lt"/>
              </a:rPr>
              <a:t>Główne uderzenie nastąpiło jednak w Gdańsku, gdzie w sobotę zebrała się Komisja Krajowa NSZZ "Solidarność" i gdzie w związku z tym przebywało wielu działaczy i doradców związkowych. W ciągu nocy zatrzymano w Gdańsku około 30 członków Komisji Krajowej i kilku doradców. Jednym z nich był Jacek Kuroń, który wspominając okoliczności swojego zatrzymania w gdańskim "</a:t>
            </a:r>
            <a:r>
              <a:rPr lang="pl-PL" sz="1800" b="1" dirty="0" err="1">
                <a:ea typeface="+mn-lt"/>
                <a:cs typeface="+mn-lt"/>
              </a:rPr>
              <a:t>Novotelu</a:t>
            </a:r>
            <a:r>
              <a:rPr lang="pl-PL" sz="1800" b="1" dirty="0">
                <a:ea typeface="+mn-lt"/>
                <a:cs typeface="+mn-lt"/>
              </a:rPr>
              <a:t>" w nocy z 12 na 13 grudnia pisał: "Usłyszałem zgrzyt klucza. Przyszli. Jechaliśmy później suką przez nocne miasto. Na ulicach stały czołgi i wozy pancerne. Nawet mnie nie skuli”. </a:t>
            </a:r>
            <a:endParaRPr lang="pl-PL" sz="18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2703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zewnętrzne, osoba, czarny&#10;&#10;Opis wygenerowany automatycznie">
            <a:extLst>
              <a:ext uri="{FF2B5EF4-FFF2-40B4-BE49-F238E27FC236}">
                <a16:creationId xmlns:a16="http://schemas.microsoft.com/office/drawing/2014/main" id="{3FA932EF-43DB-4AD8-9521-EA51C68E31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9337" r="1074" b="1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9CDE46-7AC6-4A5C-971E-561024614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32" y="3032732"/>
            <a:ext cx="10165218" cy="25884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2400" b="1" dirty="0">
                <a:solidFill>
                  <a:srgbClr val="FFFFFF"/>
                </a:solidFill>
                <a:ea typeface="+mn-lt"/>
                <a:cs typeface="+mn-lt"/>
              </a:rPr>
              <a:t>D</a:t>
            </a:r>
            <a:r>
              <a:rPr lang="pl-PL" sz="1600" dirty="0">
                <a:solidFill>
                  <a:srgbClr val="FFFFFF"/>
                </a:solidFill>
                <a:ea typeface="+mn-lt"/>
                <a:cs typeface="+mn-lt"/>
              </a:rPr>
              <a:t>ekret o wprowadzeniu stanu wojennego był niezgodny z obowiązującym wówczas prawem, ponieważ Rada Państwa mogła wydawać dekrety jedynie między sesjami Sejmu. Tymczasem sesja taka trwała, a najbliższe posiedzenie izby wyznaczone było na 15 i 16 grudnia.</a:t>
            </a:r>
            <a:endParaRPr lang="pl-PL" sz="1600" dirty="0">
              <a:solidFill>
                <a:srgbClr val="FFFFFF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rgbClr val="FFFFFF"/>
                </a:solidFill>
                <a:ea typeface="+mn-lt"/>
                <a:cs typeface="+mn-lt"/>
              </a:rPr>
              <a:t>W</a:t>
            </a:r>
            <a:r>
              <a:rPr lang="pl-PL" sz="1600" dirty="0">
                <a:solidFill>
                  <a:srgbClr val="FFFFFF"/>
                </a:solidFill>
                <a:ea typeface="+mn-lt"/>
                <a:cs typeface="+mn-lt"/>
              </a:rPr>
              <a:t> specjalny sposób potraktowany został przez autorów stanu wojennego przewodniczący "Solidarności" Lech Wałęsa. Władze liczyły bowiem, że uda się im wykorzystać go politycznie. Około godziny drugiej w nocy w jego mieszkaniu pojawili się wojewoda gdański Jerzy Kołodziejski i </a:t>
            </a:r>
            <a:r>
              <a:rPr lang="pl-PL" sz="1600" dirty="0" err="1">
                <a:solidFill>
                  <a:srgbClr val="FFFFFF"/>
                </a:solidFill>
                <a:ea typeface="+mn-lt"/>
                <a:cs typeface="+mn-lt"/>
              </a:rPr>
              <a:t>I</a:t>
            </a:r>
            <a:r>
              <a:rPr lang="pl-PL" sz="1600" dirty="0">
                <a:solidFill>
                  <a:srgbClr val="FFFFFF"/>
                </a:solidFill>
                <a:ea typeface="+mn-lt"/>
                <a:cs typeface="+mn-lt"/>
              </a:rPr>
              <a:t> sekretarz gdańskiego KW PZPR Tadeusz Fiszbach, członek Biura Politycznego. Poinformowali oni Wałęsę o wprowadzeniu stanu wojennego, stwierdzając, że powinien natychmiast udać się do Warszawy na rozmowy z przedstawicielami władz. Ostatecznie Wałęsa oświadczył, iż pod przymusem zgadza się jechać do Warszawy. Przewodniczący "Solidarności" odrzucił przedstawiane mu przez władze komunistyczne propozycje współpracy. Został internowany i odizolowany od innych działaczy "Solidarności". Po pobycie w Chylicach i Otwocku umieszczono go ostatecznie w ośrodku rządowym w </a:t>
            </a:r>
            <a:r>
              <a:rPr lang="pl-PL" sz="1600" dirty="0" err="1">
                <a:solidFill>
                  <a:srgbClr val="FFFFFF"/>
                </a:solidFill>
                <a:ea typeface="+mn-lt"/>
                <a:cs typeface="+mn-lt"/>
              </a:rPr>
              <a:t>Arłamowie</a:t>
            </a:r>
            <a:r>
              <a:rPr lang="pl-PL" sz="1600" dirty="0">
                <a:solidFill>
                  <a:srgbClr val="FFFFFF"/>
                </a:solidFill>
                <a:ea typeface="+mn-lt"/>
                <a:cs typeface="+mn-lt"/>
              </a:rPr>
              <a:t>.</a:t>
            </a:r>
            <a:endParaRPr lang="pl-PL" sz="1600" dirty="0">
              <a:solidFill>
                <a:srgbClr val="FFFFFF"/>
              </a:solidFill>
              <a:cs typeface="Calibri"/>
            </a:endParaRPr>
          </a:p>
          <a:p>
            <a:endParaRPr lang="pl-PL" sz="16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9154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BF2640-B6F0-460E-83EE-D999A44BC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655" y="1095047"/>
            <a:ext cx="5329666" cy="3843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b="1" dirty="0">
                <a:ea typeface="+mn-lt"/>
                <a:cs typeface="+mn-lt"/>
              </a:rPr>
              <a:t>W</a:t>
            </a:r>
            <a:r>
              <a:rPr lang="pl-PL" sz="1700" b="1" dirty="0">
                <a:ea typeface="+mn-lt"/>
                <a:cs typeface="+mn-lt"/>
              </a:rPr>
              <a:t> sumie w pierwszych dniach stanu wojennego internowano około 5 tys. osób, które przetrzymywano w 49 ośrodkach odosobnienia na terenie całego kraju. Łącznie w czasie stanu wojennego liczba internowanych sięgnęła 10 tys., w więzieniach znalazła się znaczna część krajowych i regionalnych przywódców "Solidarności", doradców, członków komisji zakładowych dużych fabryk, działaczy opozycji demokratycznej oraz intelektualistów związanych z </a:t>
            </a:r>
            <a:r>
              <a:rPr lang="pl-PL" b="1" dirty="0">
                <a:ea typeface="+mn-lt"/>
                <a:cs typeface="+mn-lt"/>
              </a:rPr>
              <a:t>"Solidarnością".</a:t>
            </a:r>
            <a:endParaRPr lang="pl-PL" b="1">
              <a:cs typeface="Calibri" panose="020F0502020204030204"/>
            </a:endParaRPr>
          </a:p>
          <a:p>
            <a:pPr marL="0" indent="0">
              <a:buNone/>
            </a:pPr>
            <a:r>
              <a:rPr lang="pl-PL" b="1" dirty="0">
                <a:ea typeface="+mn-lt"/>
                <a:cs typeface="+mn-lt"/>
              </a:rPr>
              <a:t>W</a:t>
            </a:r>
            <a:r>
              <a:rPr lang="pl-PL" sz="1700" b="1" dirty="0">
                <a:ea typeface="+mn-lt"/>
                <a:cs typeface="+mn-lt"/>
              </a:rPr>
              <a:t> celach propagandowych zatrzymano także kilkadziesiąt osób z poprzedniej ekipy sprawującej władzę, m.in. Edwarda Gierka, Piotra Jaroszewicza i Edwarda </a:t>
            </a:r>
            <a:r>
              <a:rPr lang="pl-PL" sz="1700" b="1" dirty="0" err="1">
                <a:ea typeface="+mn-lt"/>
                <a:cs typeface="+mn-lt"/>
              </a:rPr>
              <a:t>Babiucha</a:t>
            </a:r>
            <a:r>
              <a:rPr lang="pl-PL" sz="1700" b="1" dirty="0">
                <a:ea typeface="+mn-lt"/>
                <a:cs typeface="+mn-lt"/>
              </a:rPr>
              <a:t>. Na podstawie dekretu o stanie wojennym zawieszono podstawowe prawa i wolności obywatelskie, wprowadzono tryb doraźny w sądach, zakazano strajków, demonstracji, milicja i wojsko mogły każdego legitymować i przeszukiwać.</a:t>
            </a:r>
            <a:endParaRPr lang="pl-PL" sz="1700" b="1">
              <a:cs typeface="Calibri"/>
            </a:endParaRPr>
          </a:p>
          <a:p>
            <a:endParaRPr lang="pl-PL" sz="1700" dirty="0">
              <a:cs typeface="Calibri"/>
            </a:endParaRPr>
          </a:p>
        </p:txBody>
      </p:sp>
      <p:pic>
        <p:nvPicPr>
          <p:cNvPr id="5" name="Obraz 5" descr="Obraz zawierający tekst, zewnętrzne, biały, czarny&#10;&#10;Opis wygenerowany automatycznie">
            <a:extLst>
              <a:ext uri="{FF2B5EF4-FFF2-40B4-BE49-F238E27FC236}">
                <a16:creationId xmlns:a16="http://schemas.microsoft.com/office/drawing/2014/main" id="{8B82508C-235E-4549-9930-2AE238A0FC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26" b="1125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0136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budka, akcesorium, transparent&#10;&#10;Opis wygenerowany automatycznie">
            <a:extLst>
              <a:ext uri="{FF2B5EF4-FFF2-40B4-BE49-F238E27FC236}">
                <a16:creationId xmlns:a16="http://schemas.microsoft.com/office/drawing/2014/main" id="{885DFB9E-52CF-42BD-90C5-56BF3F4AB0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0613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EEA05A-7B52-48E2-8D80-9604A865F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10165218" cy="258845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1600">
                <a:solidFill>
                  <a:srgbClr val="FFFFFF"/>
                </a:solidFill>
                <a:ea typeface="+mn-lt"/>
                <a:cs typeface="+mn-lt"/>
              </a:rPr>
              <a:t>Wprowadzono godzinę milicyjną od godz. 22 do godz. 6 rano, a na wyjazdy poza miejsce zamieszkania potrzebna była przepustka. Korespondencja podlegała oficjalnej cenzurze, wyłączono telefony, uniemożliwiając między innymi wzywanie pogotowia ratunkowego i straży pożarnej. Większość najważniejszych instytucji i zakładów pracy została zmilitaryzowana i była kierowana przez ponad 8 tys. komisarzy wojskowych.</a:t>
            </a:r>
            <a:endParaRPr lang="pl-PL" sz="1600">
              <a:solidFill>
                <a:srgbClr val="FFFFFF"/>
              </a:solidFill>
              <a:cs typeface="Calibri" panose="020F0502020204030204"/>
            </a:endParaRPr>
          </a:p>
          <a:p>
            <a:r>
              <a:rPr lang="pl-PL" sz="1600">
                <a:solidFill>
                  <a:srgbClr val="FFFFFF"/>
                </a:solidFill>
                <a:ea typeface="+mn-lt"/>
                <a:cs typeface="+mn-lt"/>
              </a:rPr>
              <a:t>Zakazano wydawania prasy, poza "Trybuną Ludu" i "Żołnierzem Wolności". Zawieszono działalność wszystkich organizacji społecznych i kulturalnych, a także zajęcia w szkołach i na wyższych uczelniach.</a:t>
            </a:r>
            <a:endParaRPr lang="pl-PL" sz="1600">
              <a:solidFill>
                <a:srgbClr val="FFFFFF"/>
              </a:solidFill>
            </a:endParaRPr>
          </a:p>
          <a:p>
            <a:r>
              <a:rPr lang="pl-PL" sz="1600">
                <a:solidFill>
                  <a:srgbClr val="FFFFFF"/>
                </a:solidFill>
                <a:ea typeface="+mn-lt"/>
                <a:cs typeface="+mn-lt"/>
              </a:rPr>
              <a:t>Oficjalnie administratorem stanu wojennego była 21-osobowa Wojskowa Rada Ocalenia Narodowego z gen. Wojciechem Jaruzelskim na czele. W praktyce była ona jednak ciałem fasadowym. Najważniejsze decyzje w okresie stanu wojennego podejmowała nieformalna grupa wojskowych oraz członków partii nazywana dyrektoriatem. </a:t>
            </a:r>
            <a:endParaRPr lang="pl-PL" sz="1600">
              <a:solidFill>
                <a:srgbClr val="FFFFFF"/>
              </a:solidFill>
              <a:cs typeface="Calibri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FD01EEA-157D-4DAC-94D3-E123407C93DC}"/>
              </a:ext>
            </a:extLst>
          </p:cNvPr>
          <p:cNvSpPr/>
          <p:nvPr/>
        </p:nvSpPr>
        <p:spPr>
          <a:xfrm>
            <a:off x="457600" y="419795"/>
            <a:ext cx="11308771" cy="587952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0069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zewnętrzne, droga, drzewo&#10;&#10;Opis wygenerowany automatycznie">
            <a:extLst>
              <a:ext uri="{FF2B5EF4-FFF2-40B4-BE49-F238E27FC236}">
                <a16:creationId xmlns:a16="http://schemas.microsoft.com/office/drawing/2014/main" id="{47B56F4E-9ED3-4688-B3E9-AE1DAC881A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0" r="4028" b="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47FE3C-F9BB-4734-8AD5-D8F9208A2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063" y="693724"/>
            <a:ext cx="3822189" cy="37427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2000" b="1" dirty="0">
                <a:latin typeface="Arial"/>
                <a:ea typeface="+mn-lt"/>
                <a:cs typeface="+mn-lt"/>
              </a:rPr>
              <a:t>N</a:t>
            </a:r>
            <a:r>
              <a:rPr lang="pl-PL" sz="1600" dirty="0">
                <a:latin typeface="Arial"/>
                <a:ea typeface="+mn-lt"/>
                <a:cs typeface="+mn-lt"/>
              </a:rPr>
              <a:t>ieliczni przywódcy "Solidarności", którzy uniknęli zatrzymań, m.in. Zbigniew Bujak, Władysław Frasyniuk, Bogdan Borusewicz, Aleksander Hall, Tadeusz Jedynak, Bogdan Lis czy Eugeniusz </a:t>
            </a:r>
            <a:r>
              <a:rPr lang="pl-PL" sz="1600" dirty="0" err="1">
                <a:latin typeface="Arial"/>
                <a:ea typeface="+mn-lt"/>
                <a:cs typeface="+mn-lt"/>
              </a:rPr>
              <a:t>Szumiejko</a:t>
            </a:r>
            <a:r>
              <a:rPr lang="pl-PL" sz="1600" dirty="0">
                <a:latin typeface="Arial"/>
                <a:ea typeface="+mn-lt"/>
                <a:cs typeface="+mn-lt"/>
              </a:rPr>
              <a:t>, rozpoczęli w wyjątkowo trudnych warunkach tworzenie struktur podziemnych.</a:t>
            </a:r>
            <a:endParaRPr lang="pl-PL" sz="1600">
              <a:latin typeface="Arial"/>
              <a:cs typeface="Calibri" panose="020F0502020204030204"/>
            </a:endParaRPr>
          </a:p>
          <a:p>
            <a:pPr marL="0" indent="0">
              <a:buNone/>
            </a:pPr>
            <a:r>
              <a:rPr lang="pl-PL" sz="1800" b="1" dirty="0">
                <a:latin typeface="Arial"/>
                <a:ea typeface="+mn-lt"/>
                <a:cs typeface="+mn-lt"/>
              </a:rPr>
              <a:t>14</a:t>
            </a:r>
            <a:r>
              <a:rPr lang="pl-PL" sz="1600" dirty="0">
                <a:latin typeface="Arial"/>
                <a:ea typeface="+mn-lt"/>
                <a:cs typeface="+mn-lt"/>
              </a:rPr>
              <a:t> grudnia rozpoczęły się niezależnie od siebie strajki okupacyjne w wielu dużych zakładach przemysłowych. Strajkowały huty, w tym największa w kraju "Katowice" oraz im. Lenina, większość kopalń, porty, stocznie w Trójmieście i Szczecinie, największe fabryki, takie jak: WSK w Świdniku, </a:t>
            </a:r>
            <a:r>
              <a:rPr lang="pl-PL" sz="1600" dirty="0" err="1">
                <a:latin typeface="Arial"/>
                <a:ea typeface="+mn-lt"/>
                <a:cs typeface="+mn-lt"/>
              </a:rPr>
              <a:t>Dolmel</a:t>
            </a:r>
            <a:r>
              <a:rPr lang="pl-PL" sz="1600" dirty="0">
                <a:latin typeface="Arial"/>
                <a:ea typeface="+mn-lt"/>
                <a:cs typeface="+mn-lt"/>
              </a:rPr>
              <a:t> i </a:t>
            </a:r>
            <a:r>
              <a:rPr lang="pl-PL" sz="1600" dirty="0" err="1">
                <a:latin typeface="Arial"/>
                <a:ea typeface="+mn-lt"/>
                <a:cs typeface="+mn-lt"/>
              </a:rPr>
              <a:t>PaFaWag</a:t>
            </a:r>
            <a:r>
              <a:rPr lang="pl-PL" sz="1600" dirty="0">
                <a:latin typeface="Arial"/>
                <a:ea typeface="+mn-lt"/>
                <a:cs typeface="+mn-lt"/>
              </a:rPr>
              <a:t> we Wrocławiu, "Ursus" czy Zakłady Przemysłu Odzieżowego im. Juliana Marchlewskiego w Łodzi. Strajkowano w sumie w 199 zakładach (w 50 utworzono komitety strajkowe), na około 7 tys. istniejących wtedy w Polsce przedsiębiorstw.</a:t>
            </a:r>
            <a:endParaRPr lang="pl-PL" sz="1600">
              <a:latin typeface="Arial"/>
              <a:cs typeface="Calibri"/>
            </a:endParaRPr>
          </a:p>
          <a:p>
            <a:endParaRPr lang="pl-PL" sz="1600" dirty="0"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4687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ekst, zewnętrzne, podłoże, osoba&#10;&#10;Opis wygenerowany automatycznie">
            <a:extLst>
              <a:ext uri="{FF2B5EF4-FFF2-40B4-BE49-F238E27FC236}">
                <a16:creationId xmlns:a16="http://schemas.microsoft.com/office/drawing/2014/main" id="{7006B9A5-1B62-46CD-8B81-D9ED23B2C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72" r="-1" b="9227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10050A-8D47-411A-B981-24F6DF5B0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50" y="4301683"/>
            <a:ext cx="9444224" cy="17045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000" dirty="0">
                <a:ea typeface="+mn-lt"/>
                <a:cs typeface="+mn-lt"/>
              </a:rPr>
              <a:t>W</a:t>
            </a:r>
            <a:r>
              <a:rPr lang="pl-PL" sz="1400" dirty="0">
                <a:ea typeface="+mn-lt"/>
                <a:cs typeface="+mn-lt"/>
              </a:rPr>
              <a:t> 40 zakładach doszło do brutalnych pacyfikacji strajków, przy użyciu oddziałów ZOMO i wojska, wyposażonego w ciężki sprzęt. Szczególnie dramatyczny przebieg miały strajki w kopalniach na Górnym Śląsku, gdzie górnicy stawili czynny opór. 16 grudnia 1981 r. w Kopalni Węgla Kamiennego "Wujek" w trakcie kilkugodzinnych walk milicjanci użyli broni palnej, zabijając 9 </a:t>
            </a:r>
            <a:r>
              <a:rPr lang="pl-PL" sz="1400">
                <a:ea typeface="+mn-lt"/>
                <a:cs typeface="+mn-lt"/>
              </a:rPr>
              <a:t>górników. 23 grudnia przy wsparciu czołgów i desantu ze śmigłowców udało się stłumić strajk w Hucie "Katowice". </a:t>
            </a:r>
          </a:p>
          <a:p>
            <a:r>
              <a:rPr lang="pl-PL" sz="2000">
                <a:ea typeface="+mn-lt"/>
                <a:cs typeface="+mn-lt"/>
              </a:rPr>
              <a:t>W </a:t>
            </a:r>
            <a:r>
              <a:rPr lang="pl-PL" sz="1400" dirty="0">
                <a:ea typeface="+mn-lt"/>
                <a:cs typeface="+mn-lt"/>
              </a:rPr>
              <a:t>grudniu 1981 r. doszło do demonstracji ulicznych m.in. w Warszawie, Krakowie i Gdańsku. Największa z nich, w trakcie której milicjanci zastrzelili jednego z uczestników, odbyła się w Gdańsku. Wprowadzając stan wojenny władze komunistyczne nie zdecydowały się zaatakować bezpośrednio Kościoła katolickiego.</a:t>
            </a:r>
            <a:endParaRPr lang="pl-PL" sz="1400">
              <a:cs typeface="Calibri"/>
            </a:endParaRPr>
          </a:p>
          <a:p>
            <a:endParaRPr lang="pl-PL" sz="105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0582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4" descr="Obraz zawierający zewnętrzne, transport, pojazd wojskowy, stare&#10;&#10;Opis wygenerowany automatycznie">
            <a:extLst>
              <a:ext uri="{FF2B5EF4-FFF2-40B4-BE49-F238E27FC236}">
                <a16:creationId xmlns:a16="http://schemas.microsoft.com/office/drawing/2014/main" id="{6079B0C1-D275-489C-AAAF-CEA3A172D9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4428" b="10321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4E09F1-6779-42C8-B8A4-B95C5BE7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132" y="2595250"/>
            <a:ext cx="9792471" cy="31714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b="1" dirty="0">
                <a:solidFill>
                  <a:srgbClr val="FFFFFF"/>
                </a:solidFill>
                <a:ea typeface="+mn-lt"/>
                <a:cs typeface="+mn-lt"/>
              </a:rPr>
              <a:t>P</a:t>
            </a:r>
            <a:r>
              <a:rPr lang="pl-PL" sz="1700" dirty="0">
                <a:solidFill>
                  <a:srgbClr val="FFFFFF"/>
                </a:solidFill>
                <a:ea typeface="+mn-lt"/>
                <a:cs typeface="+mn-lt"/>
              </a:rPr>
              <a:t>rzeciwko wprowadzeniu stanu wojennego wystąpiły Stany Zjednoczone i inne kraje zachodnie. 23 grudnia 1981 r. prezydent USA Ronald Reagan ogłosił sankcje ekonomiczne wobec PRL, a kilka dni później podał do wiadomości, iż obejmą one także Związek Sowiecki, który jego zdaniem ponosił "poważną i bezpośrednią odpowiedzialność za represje w Polsce". W ciągu następnych tygodni do sankcji ekonomicznych przeciwko Polsce przyłączyły się inne kraje zachodnie.</a:t>
            </a:r>
            <a:endParaRPr lang="pl-PL" sz="1700" dirty="0">
              <a:solidFill>
                <a:srgbClr val="FFFFFF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pl-PL" sz="1700" dirty="0">
              <a:solidFill>
                <a:srgbClr val="FFFFFF"/>
              </a:solidFill>
              <a:cs typeface="Calibri" panose="020F0502020204030204"/>
            </a:endParaRPr>
          </a:p>
          <a:p>
            <a:r>
              <a:rPr lang="pl-PL" sz="2000" b="1" dirty="0">
                <a:solidFill>
                  <a:srgbClr val="FFFFFF"/>
                </a:solidFill>
                <a:ea typeface="+mn-lt"/>
                <a:cs typeface="+mn-lt"/>
              </a:rPr>
              <a:t>31</a:t>
            </a:r>
            <a:r>
              <a:rPr lang="pl-PL" sz="1700" dirty="0">
                <a:solidFill>
                  <a:srgbClr val="FFFFFF"/>
                </a:solidFill>
                <a:ea typeface="+mn-lt"/>
                <a:cs typeface="+mn-lt"/>
              </a:rPr>
              <a:t> grudnia 1982 r. stan wojenny został zawieszony, a 22 lipca 1983 r. odwołany, przy zachowaniu części represyjnego ustawodawstwa. Dokładna liczba osób, które w wyniku wprowadzenia stanu wojennego poniosły śmierć, nie jest znana. Przedstawiane listy ofiar liczą od kilkudziesięciu do ponad stu nazwisk. Nieznana pozostaje również liczba osób, które straciły w tym okresie zdrowie na skutek prześladowań, bicia w trakcie śledztwa czy też podczas demonstracji ulicznych. (PAP)</a:t>
            </a:r>
            <a:endParaRPr lang="pl-PL" sz="1700" dirty="0">
              <a:solidFill>
                <a:srgbClr val="FFFFFF"/>
              </a:solidFill>
            </a:endParaRPr>
          </a:p>
          <a:p>
            <a:endParaRPr lang="pl-PL" sz="17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" name="Schemat blokowy: łącznik 1">
            <a:extLst>
              <a:ext uri="{FF2B5EF4-FFF2-40B4-BE49-F238E27FC236}">
                <a16:creationId xmlns:a16="http://schemas.microsoft.com/office/drawing/2014/main" id="{60599326-18DB-4C20-B1D9-0B0EC75D410F}"/>
              </a:ext>
            </a:extLst>
          </p:cNvPr>
          <p:cNvSpPr/>
          <p:nvPr/>
        </p:nvSpPr>
        <p:spPr>
          <a:xfrm>
            <a:off x="628649" y="559376"/>
            <a:ext cx="926521" cy="91786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6A9E6277-796E-4F87-A489-38111A1FEBB0}"/>
              </a:ext>
            </a:extLst>
          </p:cNvPr>
          <p:cNvSpPr/>
          <p:nvPr/>
        </p:nvSpPr>
        <p:spPr>
          <a:xfrm flipH="1">
            <a:off x="1776845" y="720435"/>
            <a:ext cx="588818" cy="588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E242AF8-BBC4-429C-95B4-1785A5935E72}"/>
              </a:ext>
            </a:extLst>
          </p:cNvPr>
          <p:cNvSpPr/>
          <p:nvPr/>
        </p:nvSpPr>
        <p:spPr>
          <a:xfrm>
            <a:off x="431623" y="228662"/>
            <a:ext cx="11308771" cy="635577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0453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B89C337-799E-4AE8-9EF9-05A90752C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783" y="1981030"/>
            <a:ext cx="8809464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Autor: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Roksana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Lewicka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kl.IV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4500" dirty="0"/>
              <a:t>T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echnikum</a:t>
            </a:r>
            <a:r>
              <a:rPr lang="pl-PL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nr 4</a:t>
            </a:r>
            <a:b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5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236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E407DC47-3FC1-4A5E-B4B3-690183E8E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98320" y="813810"/>
            <a:ext cx="6788048" cy="4279709"/>
          </a:xfrm>
        </p:spPr>
        <p:txBody>
          <a:bodyPr anchor="ctr">
            <a:norm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cs typeface="Calibri Light"/>
              </a:rPr>
              <a:t>Źródła</a:t>
            </a:r>
            <a:br>
              <a:rPr lang="pl-PL" sz="4800" dirty="0">
                <a:solidFill>
                  <a:schemeClr val="bg1"/>
                </a:solidFill>
                <a:cs typeface="Calibri Light"/>
              </a:rPr>
            </a:br>
            <a:r>
              <a:rPr lang="pl-PL" sz="4800">
                <a:solidFill>
                  <a:schemeClr val="bg1"/>
                </a:solidFill>
                <a:cs typeface="Calibri Light"/>
              </a:rPr>
              <a:t>(grafika, teksty)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D0FF59-F938-4C66-9C49-772B443A2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864" y="1166933"/>
            <a:ext cx="5716988" cy="4279709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pl-PL" sz="2400" dirty="0">
                <a:ea typeface="+mn-lt"/>
                <a:cs typeface="+mn-lt"/>
                <a:hlinkClick r:id="rId2"/>
              </a:rPr>
              <a:t>https://czestochowskie24.pl/czestochowa/39-rocznica-wprowadzenia-stanu-wojennego/</a:t>
            </a:r>
            <a:endParaRPr lang="pl-PL" sz="2400" dirty="0">
              <a:ea typeface="+mn-lt"/>
              <a:cs typeface="+mn-lt"/>
            </a:endParaRPr>
          </a:p>
          <a:p>
            <a:r>
              <a:rPr lang="pl-PL" sz="2400" dirty="0">
                <a:ea typeface="+mn-lt"/>
                <a:cs typeface="+mn-lt"/>
                <a:hlinkClick r:id="rId3"/>
              </a:rPr>
              <a:t>https://www.foto.czestochowaonline.pl/czestochowa-stan-wojenny.php</a:t>
            </a:r>
            <a:endParaRPr lang="pl-PL" sz="2400" dirty="0">
              <a:ea typeface="+mn-lt"/>
              <a:cs typeface="+mn-lt"/>
            </a:endParaRPr>
          </a:p>
          <a:p>
            <a:r>
              <a:rPr lang="pl-PL" sz="2400" dirty="0">
                <a:ea typeface="+mn-lt"/>
                <a:cs typeface="+mn-lt"/>
                <a:hlinkClick r:id="rId4"/>
              </a:rPr>
              <a:t>https://m.niedziela.pl/artykul/103339/nd/Stan-wojenny-w-Czestochowie</a:t>
            </a:r>
            <a:endParaRPr lang="pl-PL" sz="2400" dirty="0">
              <a:ea typeface="+mn-lt"/>
              <a:cs typeface="+mn-lt"/>
            </a:endParaRPr>
          </a:p>
          <a:p>
            <a:r>
              <a:rPr lang="pl-PL" sz="2400" dirty="0">
                <a:ea typeface="+mn-lt"/>
                <a:cs typeface="+mn-lt"/>
                <a:hlinkClick r:id="rId5"/>
              </a:rPr>
              <a:t>https://www.foto.czestochowaonline.pl/czestochowa-stan-wojenny2.php</a:t>
            </a:r>
            <a:endParaRPr lang="pl-PL" sz="2400" dirty="0">
              <a:ea typeface="+mn-lt"/>
              <a:cs typeface="+mn-lt"/>
            </a:endParaRPr>
          </a:p>
          <a:p>
            <a:r>
              <a:rPr lang="pl-PL" sz="2400" dirty="0">
                <a:ea typeface="+mn-lt"/>
                <a:cs typeface="+mn-lt"/>
                <a:hlinkClick r:id="rId6"/>
              </a:rPr>
              <a:t>https://czestochowa.wyborcza.pl/czestochowa/7,48725,603135.html</a:t>
            </a:r>
            <a:endParaRPr lang="pl-PL" sz="2400">
              <a:ea typeface="+mn-lt"/>
              <a:cs typeface="+mn-lt"/>
            </a:endParaRPr>
          </a:p>
          <a:p>
            <a:r>
              <a:rPr lang="pl-PL" sz="2400" dirty="0">
                <a:ea typeface="+mn-lt"/>
                <a:cs typeface="+mn-lt"/>
              </a:rPr>
              <a:t>https://dzieje.pl/aktualnosci/39-lat-temu-wprowadzono-stan-wojenny</a:t>
            </a:r>
            <a:endParaRPr lang="pl-PL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4798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1A73F3-EB3E-4FF2-A3A6-8F2BDC4EB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56" y="828425"/>
            <a:ext cx="3505495" cy="1622321"/>
          </a:xfrm>
        </p:spPr>
        <p:txBody>
          <a:bodyPr>
            <a:normAutofit/>
          </a:bodyPr>
          <a:lstStyle/>
          <a:p>
            <a:r>
              <a:rPr lang="pl-PL" sz="3400" b="1" dirty="0">
                <a:latin typeface="Arial Black"/>
              </a:rPr>
              <a:t>40 lat temu wprowadzono </a:t>
            </a:r>
            <a:br>
              <a:rPr lang="pl-PL" sz="3400" b="1" dirty="0">
                <a:latin typeface="Arial Black"/>
              </a:rPr>
            </a:br>
            <a:r>
              <a:rPr lang="pl-PL" sz="3400" b="1" dirty="0">
                <a:latin typeface="Arial Black"/>
              </a:rPr>
              <a:t>stan wojenny</a:t>
            </a:r>
            <a:endParaRPr lang="pl-PL" sz="3400" dirty="0">
              <a:latin typeface="Arial Black"/>
            </a:endParaRPr>
          </a:p>
          <a:p>
            <a:endParaRPr lang="pl-PL" sz="3400" dirty="0"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BDE62E-3552-4014-889A-1B5DF375B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658" y="2421082"/>
            <a:ext cx="3505494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§"/>
            </a:pPr>
            <a:r>
              <a:rPr lang="pl-PL" sz="2000" b="1" dirty="0">
                <a:ea typeface="+mn-lt"/>
                <a:cs typeface="+mn-lt"/>
              </a:rPr>
              <a:t>40 lat temu, w niedzielę 13 grudnia 1981 r. o godz. 6 rano Polskie Radio nadało wystąpienie gen. Wojciecha Jaruzelskiego, w którym informował on Polaków o ukonstytuowaniu się Wojskowej Rady Ocalenia Narodowego (WRON) i wprowadzeniu na mocy dekretu Rady Państwa stanu wojennego na terenie całego kraju.</a:t>
            </a:r>
            <a:endParaRPr lang="pl-PL" sz="2000" dirty="0">
              <a:cs typeface="Calibri" panose="020F0502020204030204"/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22" descr="Obraz zawierający tekst, drzewo, zewnętrzne, osoba&#10;&#10;Opis wygenerowany automatycznie">
            <a:extLst>
              <a:ext uri="{FF2B5EF4-FFF2-40B4-BE49-F238E27FC236}">
                <a16:creationId xmlns:a16="http://schemas.microsoft.com/office/drawing/2014/main" id="{F2083234-64AC-4311-907D-E7A55DAFB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106" y="1331881"/>
            <a:ext cx="6469564" cy="4122000"/>
          </a:xfrm>
          <a:prstGeom prst="rect">
            <a:avLst/>
          </a:prstGeom>
        </p:spPr>
      </p:pic>
      <p:pic>
        <p:nvPicPr>
          <p:cNvPr id="4" name="Grafika 5" descr="علامة تعجب z wypełnieniem pełnym">
            <a:extLst>
              <a:ext uri="{FF2B5EF4-FFF2-40B4-BE49-F238E27FC236}">
                <a16:creationId xmlns:a16="http://schemas.microsoft.com/office/drawing/2014/main" id="{87FA3675-6E7A-4524-AED1-5483A722A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22914" y="374073"/>
            <a:ext cx="1901536" cy="191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73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C7D7C59D-B78B-4444-8B2B-BF73B6070841}"/>
              </a:ext>
            </a:extLst>
          </p:cNvPr>
          <p:cNvSpPr txBox="1"/>
          <p:nvPr/>
        </p:nvSpPr>
        <p:spPr>
          <a:xfrm>
            <a:off x="4965430" y="629268"/>
            <a:ext cx="6586491" cy="12861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latin typeface="+mj-lt"/>
                <a:ea typeface="+mj-ea"/>
                <a:cs typeface="+mj-cs"/>
              </a:rPr>
              <a:t>Wojciech Jaruzelski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C5BFDE1-1993-4C62-8AF6-D4EF49D6B85F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 (6 </a:t>
            </a:r>
            <a:r>
              <a:rPr lang="en-US" sz="2000" dirty="0" err="1"/>
              <a:t>lipca</a:t>
            </a:r>
            <a:r>
              <a:rPr lang="en-US" sz="2000" dirty="0"/>
              <a:t> 1923 – 25 </a:t>
            </a:r>
            <a:r>
              <a:rPr lang="en-US" sz="2000" dirty="0" err="1"/>
              <a:t>maja</a:t>
            </a:r>
            <a:r>
              <a:rPr lang="en-US" sz="2000" dirty="0"/>
              <a:t> 2014) </a:t>
            </a:r>
            <a:r>
              <a:rPr lang="en-US" sz="2000" dirty="0" err="1"/>
              <a:t>był</a:t>
            </a:r>
            <a:r>
              <a:rPr lang="en-US" sz="2000" dirty="0"/>
              <a:t> </a:t>
            </a:r>
            <a:r>
              <a:rPr lang="en-US" sz="2000" dirty="0" err="1"/>
              <a:t>polskim</a:t>
            </a:r>
            <a:r>
              <a:rPr lang="en-US" sz="2000" dirty="0"/>
              <a:t> </a:t>
            </a:r>
            <a:r>
              <a:rPr lang="en-US" sz="2000" dirty="0" err="1"/>
              <a:t>oficerem</a:t>
            </a:r>
            <a:r>
              <a:rPr lang="en-US" sz="2000" dirty="0"/>
              <a:t> </a:t>
            </a:r>
            <a:r>
              <a:rPr lang="en-US" sz="2000" dirty="0" err="1"/>
              <a:t>wojskowym</a:t>
            </a:r>
            <a:r>
              <a:rPr lang="en-US" sz="2000" dirty="0"/>
              <a:t>, </a:t>
            </a:r>
            <a:r>
              <a:rPr lang="en-US" sz="2000" dirty="0" err="1"/>
              <a:t>politykiem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 </a:t>
            </a:r>
            <a:r>
              <a:rPr lang="en-US" sz="2000" i="1" dirty="0"/>
              <a:t>de facto</a:t>
            </a:r>
            <a:r>
              <a:rPr lang="en-US" sz="2000" dirty="0"/>
              <a:t> </a:t>
            </a:r>
            <a:r>
              <a:rPr lang="en-US" sz="2000" dirty="0" err="1"/>
              <a:t>dyktatorem</a:t>
            </a:r>
            <a:r>
              <a:rPr lang="en-US" sz="2000" dirty="0"/>
              <a:t> PRL od 1981 do 1989 </a:t>
            </a:r>
            <a:r>
              <a:rPr lang="en-US" sz="2000" dirty="0" err="1"/>
              <a:t>roku</a:t>
            </a:r>
            <a:r>
              <a:rPr lang="en-US" sz="2000" dirty="0"/>
              <a:t>. </a:t>
            </a:r>
            <a:r>
              <a:rPr lang="en-US" sz="2000" dirty="0" err="1"/>
              <a:t>Był</a:t>
            </a:r>
            <a:r>
              <a:rPr lang="en-US" sz="2000" dirty="0"/>
              <a:t> </a:t>
            </a:r>
            <a:r>
              <a:rPr lang="en-US" sz="2000" dirty="0" err="1"/>
              <a:t>pierwszym</a:t>
            </a:r>
            <a:r>
              <a:rPr lang="en-US" sz="2000" dirty="0"/>
              <a:t> </a:t>
            </a:r>
            <a:r>
              <a:rPr lang="en-US" sz="2000" dirty="0" err="1"/>
              <a:t>sekretarzem</a:t>
            </a:r>
            <a:r>
              <a:rPr lang="en-US" sz="2000" dirty="0"/>
              <a:t> PRL. </a:t>
            </a:r>
            <a:r>
              <a:rPr lang="en-US" sz="2000" dirty="0" err="1"/>
              <a:t>Jaruzelski</a:t>
            </a:r>
            <a:r>
              <a:rPr lang="en-US" sz="2000" dirty="0"/>
              <a:t> </a:t>
            </a:r>
            <a:r>
              <a:rPr lang="en-US" sz="2000" dirty="0" err="1"/>
              <a:t>był</a:t>
            </a:r>
            <a:r>
              <a:rPr lang="en-US" sz="2000" dirty="0"/>
              <a:t> </a:t>
            </a:r>
            <a:r>
              <a:rPr lang="en-US" sz="2000" dirty="0" err="1"/>
              <a:t>premierem</a:t>
            </a:r>
            <a:r>
              <a:rPr lang="en-US" sz="2000" dirty="0"/>
              <a:t> w </a:t>
            </a:r>
            <a:r>
              <a:rPr lang="en-US" sz="2000" dirty="0" err="1"/>
              <a:t>latach</a:t>
            </a:r>
            <a:r>
              <a:rPr lang="en-US" sz="2000" dirty="0"/>
              <a:t> 1981-1985, </a:t>
            </a:r>
            <a:r>
              <a:rPr lang="en-US" sz="2000" dirty="0" err="1"/>
              <a:t>przewodniczącym</a:t>
            </a:r>
            <a:r>
              <a:rPr lang="en-US" sz="2000" dirty="0"/>
              <a:t> Rady </a:t>
            </a:r>
            <a:r>
              <a:rPr lang="en-US" sz="2000" dirty="0" err="1"/>
              <a:t>Państwa</a:t>
            </a:r>
            <a:r>
              <a:rPr lang="en-US" sz="2000" dirty="0"/>
              <a:t> w </a:t>
            </a:r>
            <a:r>
              <a:rPr lang="en-US" sz="2000" dirty="0" err="1"/>
              <a:t>latach</a:t>
            </a:r>
            <a:r>
              <a:rPr lang="en-US" sz="2000" dirty="0"/>
              <a:t> 1985-1989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krótko</a:t>
            </a:r>
            <a:r>
              <a:rPr lang="en-US" sz="2000" dirty="0"/>
              <a:t> </a:t>
            </a:r>
            <a:r>
              <a:rPr lang="en-US" sz="2000" dirty="0" err="1"/>
              <a:t>prezydentem</a:t>
            </a:r>
            <a:r>
              <a:rPr lang="en-US" sz="2000" dirty="0"/>
              <a:t> RP</a:t>
            </a:r>
            <a:r>
              <a:rPr lang="pl-PL" sz="2000" dirty="0"/>
              <a:t> - </a:t>
            </a:r>
            <a:r>
              <a:rPr lang="en-US" sz="2000" dirty="0"/>
              <a:t>od 1989 do 1990 </a:t>
            </a:r>
            <a:r>
              <a:rPr lang="en-US" sz="2000" dirty="0" err="1"/>
              <a:t>roku</a:t>
            </a:r>
            <a:r>
              <a:rPr lang="en-US" sz="2000" dirty="0"/>
              <a:t>, </a:t>
            </a:r>
            <a:r>
              <a:rPr lang="en-US" sz="2000" dirty="0" err="1"/>
              <a:t>kiedy</a:t>
            </a:r>
            <a:r>
              <a:rPr lang="en-US" sz="2000" dirty="0"/>
              <a:t> </a:t>
            </a:r>
            <a:r>
              <a:rPr lang="en-US" sz="2000" dirty="0" err="1"/>
              <a:t>urząd</a:t>
            </a:r>
            <a:r>
              <a:rPr lang="en-US" sz="2000" dirty="0"/>
              <a:t> </a:t>
            </a:r>
            <a:r>
              <a:rPr lang="en-US" sz="2000" dirty="0" err="1"/>
              <a:t>Prezydenta</a:t>
            </a:r>
            <a:r>
              <a:rPr lang="en-US" sz="2000" dirty="0"/>
              <a:t> </a:t>
            </a:r>
            <a:r>
              <a:rPr lang="en-US" sz="2000" dirty="0" err="1"/>
              <a:t>został</a:t>
            </a:r>
            <a:r>
              <a:rPr lang="en-US" sz="2000" dirty="0"/>
              <a:t> </a:t>
            </a:r>
            <a:r>
              <a:rPr lang="en-US" sz="2000" dirty="0" err="1"/>
              <a:t>przywrócony</a:t>
            </a:r>
            <a:r>
              <a:rPr lang="en-US" sz="2000" dirty="0"/>
              <a:t> po 37 </a:t>
            </a:r>
            <a:r>
              <a:rPr lang="en-US" sz="2000" dirty="0" err="1"/>
              <a:t>latach</a:t>
            </a:r>
            <a:r>
              <a:rPr lang="en-US" sz="2000" dirty="0"/>
              <a:t>. </a:t>
            </a:r>
            <a:r>
              <a:rPr lang="en-US" sz="2000" dirty="0" err="1"/>
              <a:t>Był</a:t>
            </a:r>
            <a:r>
              <a:rPr lang="en-US" sz="2000" dirty="0"/>
              <a:t> </a:t>
            </a:r>
            <a:r>
              <a:rPr lang="en-US" sz="2000" dirty="0" err="1"/>
              <a:t>także</a:t>
            </a:r>
            <a:r>
              <a:rPr lang="en-US" sz="2000" dirty="0"/>
              <a:t> </a:t>
            </a:r>
            <a:r>
              <a:rPr lang="en-US" sz="2000" dirty="0" err="1"/>
              <a:t>ostatnim</a:t>
            </a:r>
            <a:r>
              <a:rPr lang="en-US" sz="2000" dirty="0"/>
              <a:t> </a:t>
            </a:r>
            <a:r>
              <a:rPr lang="en-US" sz="2000" dirty="0" err="1"/>
              <a:t>głównodowodzącym</a:t>
            </a:r>
            <a:r>
              <a:rPr lang="en-US" sz="2000" dirty="0"/>
              <a:t> </a:t>
            </a:r>
            <a:r>
              <a:rPr lang="en-US" sz="2000" dirty="0" err="1"/>
              <a:t>Ludowego</a:t>
            </a:r>
            <a:r>
              <a:rPr lang="en-US" sz="2000" dirty="0"/>
              <a:t> </a:t>
            </a:r>
            <a:r>
              <a:rPr lang="en-US" sz="2000" dirty="0" err="1"/>
              <a:t>Wojska</a:t>
            </a:r>
            <a:r>
              <a:rPr lang="en-US" sz="2000" dirty="0"/>
              <a:t> </a:t>
            </a:r>
            <a:r>
              <a:rPr lang="en-US" sz="2000" dirty="0" err="1"/>
              <a:t>Polskiego</a:t>
            </a:r>
            <a:r>
              <a:rPr lang="en-US" sz="2000" dirty="0"/>
              <a:t> , </a:t>
            </a:r>
            <a:r>
              <a:rPr lang="en-US" sz="2000" dirty="0" err="1"/>
              <a:t>które</a:t>
            </a:r>
            <a:r>
              <a:rPr lang="en-US" sz="2000" dirty="0"/>
              <a:t> w 1990 </a:t>
            </a:r>
            <a:r>
              <a:rPr lang="en-US" sz="2000" dirty="0" err="1"/>
              <a:t>roku</a:t>
            </a:r>
            <a:r>
              <a:rPr lang="en-US" sz="2000" dirty="0"/>
              <a:t> </a:t>
            </a:r>
            <a:r>
              <a:rPr lang="en-US" sz="2000" dirty="0" err="1"/>
              <a:t>przekształciło</a:t>
            </a:r>
            <a:r>
              <a:rPr lang="en-US" sz="2000" dirty="0"/>
              <a:t> </a:t>
            </a:r>
            <a:r>
              <a:rPr lang="en-US" sz="2000" dirty="0" err="1"/>
              <a:t>się</a:t>
            </a:r>
            <a:r>
              <a:rPr lang="en-US" sz="2000" dirty="0"/>
              <a:t> w </a:t>
            </a:r>
            <a:r>
              <a:rPr lang="en-US" sz="2000" dirty="0" err="1"/>
              <a:t>Polskie</a:t>
            </a:r>
            <a:r>
              <a:rPr lang="en-US" sz="2000" dirty="0"/>
              <a:t> </a:t>
            </a:r>
            <a:r>
              <a:rPr lang="en-US" sz="2000" dirty="0" err="1"/>
              <a:t>Siły</a:t>
            </a:r>
            <a:r>
              <a:rPr lang="en-US" sz="2000" dirty="0"/>
              <a:t> </a:t>
            </a:r>
            <a:r>
              <a:rPr lang="en-US" sz="2000" dirty="0" err="1"/>
              <a:t>Zbrojne</a:t>
            </a:r>
            <a:r>
              <a:rPr lang="en-US" sz="2000" dirty="0"/>
              <a:t> .</a:t>
            </a:r>
          </a:p>
        </p:txBody>
      </p:sp>
      <p:pic>
        <p:nvPicPr>
          <p:cNvPr id="4" name="Obraz 4" descr="Obraz zawierający osoba, mężczyzna, pozujący&#10;&#10;Opis wygenerowany automatycznie">
            <a:extLst>
              <a:ext uri="{FF2B5EF4-FFF2-40B4-BE49-F238E27FC236}">
                <a16:creationId xmlns:a16="http://schemas.microsoft.com/office/drawing/2014/main" id="{2D29FDA0-BED4-4CF1-AF7B-039A7E55B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71" r="10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30" name="Straight Connector 1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79A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130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zewnętrzne, czarny, stare&#10;&#10;Opis wygenerowany automatycznie">
            <a:extLst>
              <a:ext uri="{FF2B5EF4-FFF2-40B4-BE49-F238E27FC236}">
                <a16:creationId xmlns:a16="http://schemas.microsoft.com/office/drawing/2014/main" id="{0BE1E86D-830B-46CD-A87A-F409EA8F2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28" r="19146" b="-1"/>
          <a:stretch/>
        </p:blipFill>
        <p:spPr>
          <a:xfrm>
            <a:off x="20" y="-232307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graphicFrame>
        <p:nvGraphicFramePr>
          <p:cNvPr id="11" name="Symbol zastępczy zawartości 2">
            <a:extLst>
              <a:ext uri="{FF2B5EF4-FFF2-40B4-BE49-F238E27FC236}">
                <a16:creationId xmlns:a16="http://schemas.microsoft.com/office/drawing/2014/main" id="{3EF51CB2-0CE5-4FFC-B4F3-A3CB8CC01B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665423"/>
              </p:ext>
            </p:extLst>
          </p:nvPr>
        </p:nvGraphicFramePr>
        <p:xfrm>
          <a:off x="6328355" y="878146"/>
          <a:ext cx="5648474" cy="4633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Prostokąt 14">
            <a:extLst>
              <a:ext uri="{FF2B5EF4-FFF2-40B4-BE49-F238E27FC236}">
                <a16:creationId xmlns:a16="http://schemas.microsoft.com/office/drawing/2014/main" id="{72B6F72D-9F76-4A44-B4EB-FE1A10862422}"/>
              </a:ext>
            </a:extLst>
          </p:cNvPr>
          <p:cNvSpPr/>
          <p:nvPr/>
        </p:nvSpPr>
        <p:spPr>
          <a:xfrm>
            <a:off x="5872594" y="5569526"/>
            <a:ext cx="917863" cy="9178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A1713FB3-834E-4D52-B200-A0F4D41C9500}"/>
              </a:ext>
            </a:extLst>
          </p:cNvPr>
          <p:cNvSpPr/>
          <p:nvPr/>
        </p:nvSpPr>
        <p:spPr>
          <a:xfrm>
            <a:off x="7089197" y="5573856"/>
            <a:ext cx="917863" cy="91786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790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208E1D-E637-4D0E-B067-B45596D03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907" y="1351156"/>
            <a:ext cx="3505494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3600" dirty="0">
                <a:ea typeface="+mn-lt"/>
                <a:cs typeface="+mn-lt"/>
              </a:rPr>
              <a:t>O</a:t>
            </a:r>
            <a:r>
              <a:rPr lang="pl-PL" sz="1900" dirty="0">
                <a:ea typeface="+mn-lt"/>
                <a:cs typeface="+mn-lt"/>
              </a:rPr>
              <a:t>d połowy października z obszarem przyszłych działań zapoznawało się ponad tysiąc Wojskowych Terenowych Grup Operacyjnych. Intensywne ćwiczenia w walkach z tłumem przechodziły oddziały ZOMO. W więzieniach przygotowano miejsca dla około 5 tys. działaczy "Solidarności" i opozycji, którzy mieli zostać internowani na podstawie list sporządzanych od początku 1981 r.</a:t>
            </a:r>
            <a:endParaRPr lang="pl-PL" sz="1900" dirty="0">
              <a:cs typeface="Calibri" panose="020F0502020204030204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zewnętrzne, stare, biały&#10;&#10;Opis wygenerowany automatycznie">
            <a:extLst>
              <a:ext uri="{FF2B5EF4-FFF2-40B4-BE49-F238E27FC236}">
                <a16:creationId xmlns:a16="http://schemas.microsoft.com/office/drawing/2014/main" id="{860A512E-A436-4148-B553-79006FC51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082" y="1164436"/>
            <a:ext cx="6549013" cy="4274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81901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zewnętrzne, budynek, stare, osoby&#10;&#10;Opis wygenerowany automatycznie">
            <a:extLst>
              <a:ext uri="{FF2B5EF4-FFF2-40B4-BE49-F238E27FC236}">
                <a16:creationId xmlns:a16="http://schemas.microsoft.com/office/drawing/2014/main" id="{C79E30E2-023B-4E24-874B-236A3CD870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3" r="3823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C9B8E0-3900-448F-8C85-06F9A9403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3830" y="1272616"/>
            <a:ext cx="3822189" cy="37427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b="1" i="1" dirty="0">
                <a:ea typeface="+mn-lt"/>
                <a:cs typeface="+mn-lt"/>
              </a:rPr>
              <a:t>P</a:t>
            </a:r>
            <a:r>
              <a:rPr lang="pl-PL" sz="1600" b="1" i="1" dirty="0">
                <a:ea typeface="+mn-lt"/>
                <a:cs typeface="+mn-lt"/>
              </a:rPr>
              <a:t>rzygotowania do wprowadzenia stanu wojennego trwały ponad rok i były prowadzone ze szczególną starannością. Kontrolował je m.in. naczelny dowódca wojsk Układu Warszawskiego marszałek Wiktor Kulikow oraz ludzie z jego sztabu. Na potrzeby stanu wojennego sporządzono projekty różnych aktów prawnych, wydrukowano w Związku Sowieckim 100 tys. egzemplarzy obwieszczenia o wprowadzeniu stanu wojennego, ustalono listy komisarzy wojskowych mających przejąć kontrolę nad administracją państwową i większymi zakładami pracy, a także wybrano instytucje i przedsiębiorstwa, które miały zostać zmilitaryzowane.</a:t>
            </a:r>
            <a:endParaRPr lang="pl-PL" sz="16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9160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9B2C0A-201A-42C9-9476-CA10BBF1F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005" y="892931"/>
            <a:ext cx="4619621" cy="384366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b="1" dirty="0">
                <a:ea typeface="+mn-lt"/>
                <a:cs typeface="+mn-lt"/>
              </a:rPr>
              <a:t>P</a:t>
            </a:r>
            <a:r>
              <a:rPr lang="pl-PL" sz="1800" b="1" dirty="0">
                <a:ea typeface="+mn-lt"/>
                <a:cs typeface="+mn-lt"/>
              </a:rPr>
              <a:t>rof. Andrzej Paczkowski w książce "Wojna polsko-</a:t>
            </a:r>
            <a:r>
              <a:rPr lang="pl-PL" sz="1800" b="1" dirty="0" err="1">
                <a:ea typeface="+mn-lt"/>
                <a:cs typeface="+mn-lt"/>
              </a:rPr>
              <a:t>jaruzelska</a:t>
            </a:r>
            <a:r>
              <a:rPr lang="pl-PL" sz="1800" b="1" dirty="0">
                <a:ea typeface="+mn-lt"/>
                <a:cs typeface="+mn-lt"/>
              </a:rPr>
              <a:t>" ocenia, że "Solidarność", opozycja i Kościół nie były przygotowane na wprowadzenie stanu wojennego. "Od lata 1980 r. - pisał prof. Paczkowski - panował w Polsce właściwie permanentny stan niepokoju, wzmagany przez pogłębiające się trudności życia codziennego. (...) Często powtarzające się okresy mobilizacji i wzrostu poczucia zagrożenia w pewnym sensie uczyniły ludzi obojętnymi na sygnały o planowanych działaniach władz".</a:t>
            </a:r>
            <a:endParaRPr lang="pl-PL" sz="1800" b="1">
              <a:cs typeface="Calibri" panose="020F0502020204030204"/>
            </a:endParaRPr>
          </a:p>
          <a:p>
            <a:r>
              <a:rPr lang="pl-PL" sz="2400" b="1" dirty="0">
                <a:ea typeface="+mn-lt"/>
                <a:cs typeface="+mn-lt"/>
              </a:rPr>
              <a:t>W</a:t>
            </a:r>
            <a:r>
              <a:rPr lang="pl-PL" sz="1800" b="1" dirty="0">
                <a:ea typeface="+mn-lt"/>
                <a:cs typeface="+mn-lt"/>
              </a:rPr>
              <a:t> kierownictwie "Solidarności" na początku grudnia 1981 r. zdawano sobie sprawę z gwałtownego wzrostu napięcia, liczono jednak, że do konfrontacji z władzami komunistycznymi dojdzie dopiero po przyjęciu przez Sejm rządowej ustawy "O nadzwyczajnych środkach działania w interesie ochrony obywateli i państwa".</a:t>
            </a:r>
            <a:endParaRPr lang="pl-PL" sz="1800" b="1" dirty="0">
              <a:cs typeface="Calibri"/>
            </a:endParaRPr>
          </a:p>
          <a:p>
            <a:endParaRPr lang="pl-PL" sz="1800" b="1" dirty="0">
              <a:cs typeface="Calibri"/>
            </a:endParaRPr>
          </a:p>
        </p:txBody>
      </p:sp>
      <p:pic>
        <p:nvPicPr>
          <p:cNvPr id="5" name="Obraz 4" descr="Obraz zawierający tekst, stare, biały, klasyczne&#10;&#10;Opis wygenerowany automatycznie">
            <a:extLst>
              <a:ext uri="{FF2B5EF4-FFF2-40B4-BE49-F238E27FC236}">
                <a16:creationId xmlns:a16="http://schemas.microsoft.com/office/drawing/2014/main" id="{81ED6991-DDC7-4B06-9443-D83AD8470B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68" b="2526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31015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997223-E38D-4CE0-80FB-7B18D8197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68" y="453357"/>
            <a:ext cx="3981744" cy="417507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000" b="1" dirty="0">
                <a:ea typeface="+mn-lt"/>
                <a:cs typeface="+mn-lt"/>
              </a:rPr>
              <a:t>O</a:t>
            </a:r>
            <a:r>
              <a:rPr lang="pl-PL" sz="1600" b="1" dirty="0">
                <a:ea typeface="+mn-lt"/>
                <a:cs typeface="+mn-lt"/>
              </a:rPr>
              <a:t> </a:t>
            </a:r>
            <a:r>
              <a:rPr lang="pl-PL" sz="1400" dirty="0">
                <a:ea typeface="+mn-lt"/>
                <a:cs typeface="+mn-lt"/>
              </a:rPr>
              <a:t>wyznaczonym terminie wprowadzenia stanu wojennego marszałek Kulikow i przywódcy sowieccy zostali poinformowani 11 grudnia. Operacja jego wprowadzenia rozpoczęła się w nocy z 12 na 13 grudnia 1981 r. Jeszcze przed północą jednostki MSW, składające się z grup specjalnych, oddziałów ZOMO, jednostek antyterrorystycznych, funkcjonariuszy SB, oddziałów Jednostek Nadwiślańskich przy wsparciu wojska rozpoczęły działania.</a:t>
            </a:r>
            <a:endParaRPr lang="pl-PL" sz="1400">
              <a:cs typeface="Calibri" panose="020F0502020204030204"/>
            </a:endParaRPr>
          </a:p>
          <a:p>
            <a:r>
              <a:rPr lang="pl-PL" sz="2000" b="1" dirty="0">
                <a:ea typeface="+mn-lt"/>
                <a:cs typeface="+mn-lt"/>
              </a:rPr>
              <a:t>W</a:t>
            </a:r>
            <a:r>
              <a:rPr lang="pl-PL" sz="1400" dirty="0">
                <a:ea typeface="+mn-lt"/>
                <a:cs typeface="+mn-lt"/>
              </a:rPr>
              <a:t> ramach operacji "Azalia" siły porządkowe MSW i WP zajęły obiekty Polskiego Radia i Telewizji oraz zablokowały w centrach telekomunikacyjnych połączenia krajowe i zagraniczne. Grupy milicjantów i funkcjonariuszy SB przystąpiły w ramach operacji o kryptonimie "Jodła" do internowania działaczy "Solidarności" i przywódców opozycji politycznej.</a:t>
            </a:r>
            <a:endParaRPr lang="pl-PL" sz="1400">
              <a:cs typeface="Calibri"/>
            </a:endParaRPr>
          </a:p>
          <a:p>
            <a:r>
              <a:rPr lang="pl-PL" sz="2000" b="1" dirty="0">
                <a:ea typeface="+mn-lt"/>
                <a:cs typeface="+mn-lt"/>
              </a:rPr>
              <a:t>O</a:t>
            </a:r>
            <a:r>
              <a:rPr lang="pl-PL" sz="1400" dirty="0">
                <a:ea typeface="+mn-lt"/>
                <a:cs typeface="+mn-lt"/>
              </a:rPr>
              <a:t>ddziały ZOMO zajęły lokale zarządów regionalnych "Solidarności", zatrzymując przebywające tam osoby i zabezpieczając znalezione urządzenia łącznościowe i poligraficzne. Do miast skierowano oddziały pancerne i zmechanizowane, które umieszczono przy najważniejszych węzłach komunikacyjnych, trasach wylotowych, głównych skrzyżowaniach, gmachach urzędowych i innych obiektach strategicznych.</a:t>
            </a:r>
            <a:endParaRPr lang="pl-PL" sz="1400" dirty="0"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7" descr="Obraz zawierający tekst, zewnętrzne&#10;&#10;Opis wygenerowany automatycznie">
            <a:extLst>
              <a:ext uri="{FF2B5EF4-FFF2-40B4-BE49-F238E27FC236}">
                <a16:creationId xmlns:a16="http://schemas.microsoft.com/office/drawing/2014/main" id="{58992881-888D-487A-9223-6A3BAD250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423" y="1100256"/>
            <a:ext cx="6465379" cy="439404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73161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FC67BC-E615-440D-83EA-A44973419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289" y="1439455"/>
            <a:ext cx="5315189" cy="353508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400" b="1" i="1" dirty="0">
                <a:ea typeface="+mn-lt"/>
                <a:cs typeface="+mn-lt"/>
              </a:rPr>
              <a:t>W ramach operacji "Azalia" siły porządkowe MSW i WP zajęły obiekty Polskiego Radia i Telewizji oraz zablokowały w centrach telekomunikacyjnych połączenia krajowe i zagraniczne. Grupy milicjantów i funkcjonariuszy SB przystąpiły w ramach operacji o kryptonimie "Jodła" do internowania działaczy "Solidarności" i przywódców opozycji politycznej.</a:t>
            </a:r>
            <a:endParaRPr lang="pl-PL" sz="2400">
              <a:cs typeface="Calibri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az 4" descr="Obraz zawierający tekst, gazeta&#10;&#10;Opis wygenerowany automatycznie">
            <a:extLst>
              <a:ext uri="{FF2B5EF4-FFF2-40B4-BE49-F238E27FC236}">
                <a16:creationId xmlns:a16="http://schemas.microsoft.com/office/drawing/2014/main" id="{8B37710C-FB49-47A7-B942-BB2E6FC45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416" y="371373"/>
            <a:ext cx="3443693" cy="5105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3722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1734</Words>
  <Application>Microsoft Office PowerPoint</Application>
  <PresentationFormat>Panoramiczny</PresentationFormat>
  <Paragraphs>37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Georgia</vt:lpstr>
      <vt:lpstr>Wingdings</vt:lpstr>
      <vt:lpstr>Motyw pakietu Office</vt:lpstr>
      <vt:lpstr>      Stan  wojenny</vt:lpstr>
      <vt:lpstr>40 lat temu wprowadzono  stan wojenny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Autor: Roksana Lewicka kl.IV Technikum nr 4 </vt:lpstr>
      <vt:lpstr>Źródła (grafika, teksty)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Motylek2</dc:creator>
  <cp:lastModifiedBy>Sylwia Sz</cp:lastModifiedBy>
  <cp:revision>397</cp:revision>
  <dcterms:created xsi:type="dcterms:W3CDTF">2021-10-25T17:34:10Z</dcterms:created>
  <dcterms:modified xsi:type="dcterms:W3CDTF">2021-10-28T20:23:52Z</dcterms:modified>
</cp:coreProperties>
</file>